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82" r:id="rId3"/>
    <p:sldId id="313" r:id="rId4"/>
    <p:sldId id="281" r:id="rId5"/>
    <p:sldId id="315" r:id="rId6"/>
    <p:sldId id="314" r:id="rId7"/>
    <p:sldId id="283" r:id="rId8"/>
    <p:sldId id="284" r:id="rId9"/>
    <p:sldId id="285" r:id="rId10"/>
    <p:sldId id="286" r:id="rId11"/>
    <p:sldId id="290" r:id="rId12"/>
    <p:sldId id="291" r:id="rId13"/>
    <p:sldId id="292" r:id="rId14"/>
    <p:sldId id="288" r:id="rId15"/>
    <p:sldId id="316" r:id="rId16"/>
    <p:sldId id="289" r:id="rId17"/>
    <p:sldId id="309" r:id="rId18"/>
    <p:sldId id="299" r:id="rId19"/>
    <p:sldId id="300" r:id="rId20"/>
    <p:sldId id="301" r:id="rId21"/>
    <p:sldId id="302" r:id="rId22"/>
    <p:sldId id="303" r:id="rId23"/>
    <p:sldId id="306" r:id="rId24"/>
    <p:sldId id="287" r:id="rId25"/>
    <p:sldId id="293" r:id="rId26"/>
    <p:sldId id="294" r:id="rId27"/>
    <p:sldId id="296" r:id="rId28"/>
    <p:sldId id="297" r:id="rId29"/>
    <p:sldId id="298" r:id="rId30"/>
    <p:sldId id="304" r:id="rId31"/>
    <p:sldId id="318" r:id="rId32"/>
    <p:sldId id="319" r:id="rId33"/>
    <p:sldId id="320" r:id="rId34"/>
    <p:sldId id="321" r:id="rId35"/>
    <p:sldId id="322" r:id="rId36"/>
    <p:sldId id="323" r:id="rId37"/>
    <p:sldId id="317" r:id="rId38"/>
    <p:sldId id="305" r:id="rId39"/>
    <p:sldId id="307" r:id="rId40"/>
    <p:sldId id="308" r:id="rId41"/>
    <p:sldId id="310" r:id="rId42"/>
    <p:sldId id="311" r:id="rId43"/>
    <p:sldId id="312" r:id="rId44"/>
    <p:sldId id="260"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6" autoAdjust="0"/>
  </p:normalViewPr>
  <p:slideViewPr>
    <p:cSldViewPr>
      <p:cViewPr varScale="1">
        <p:scale>
          <a:sx n="54" d="100"/>
          <a:sy n="54" d="100"/>
        </p:scale>
        <p:origin x="-636" y="-7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092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1840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33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008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079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677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167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3.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3.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480" y="1889448"/>
            <a:ext cx="16702410"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69720"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查看紫外吸收光谱图</a:t>
            </a:r>
          </a:p>
        </p:txBody>
      </p:sp>
      <p:sp>
        <p:nvSpPr>
          <p:cNvPr id="2" name="TextBox 1"/>
          <p:cNvSpPr txBox="1"/>
          <p:nvPr/>
        </p:nvSpPr>
        <p:spPr>
          <a:xfrm>
            <a:off x="696721" y="3022018"/>
            <a:ext cx="6120680"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假若原始数据文件之中存在有紫外吸收数据的话，则</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在加载质谱原始数据的同时，还会额外的加载紫外吸收光谱信息数据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同样的，在紫外吸收光谱列表中，我们可以选中若干光谱数据，通过右键菜单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显示紫外光谱叠加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进行一些紫外数据的叠加显示</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在紫外光谱图之中，横坐标</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轴为吸收的波长，单位为纳米；</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纵坐标</a:t>
            </a:r>
            <a:r>
              <a:rPr lang="zh-CN" altLang="en-US" dirty="0" smtClean="0"/>
              <a:t>轴为对应的</a:t>
            </a:r>
            <a:r>
              <a:rPr lang="zh-CN" altLang="en-US" dirty="0"/>
              <a:t>光</a:t>
            </a:r>
            <a:r>
              <a:rPr lang="zh-CN" altLang="en-US" dirty="0" smtClean="0"/>
              <a:t>谱吸收强度</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矩形 7"/>
          <p:cNvSpPr/>
          <p:nvPr/>
        </p:nvSpPr>
        <p:spPr>
          <a:xfrm>
            <a:off x="10247784" y="8298161"/>
            <a:ext cx="3600400" cy="165618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92169063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6119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原始数</a:t>
            </a:r>
            <a:r>
              <a:rPr lang="zh-CN" altLang="en-US" dirty="0" smtClean="0"/>
              <a:t>据简单概览</a:t>
            </a:r>
          </a:p>
        </p:txBody>
      </p:sp>
      <p:sp>
        <p:nvSpPr>
          <p:cNvPr id="2" name="TextBox 1"/>
          <p:cNvSpPr txBox="1"/>
          <p:nvPr/>
        </p:nvSpPr>
        <p:spPr>
          <a:xfrm>
            <a:off x="310680" y="2465512"/>
            <a:ext cx="7128792"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之中，选中想要进行统计的原始文件列表，在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原始数据列表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文件夹上通过鼠标右键，弹出右键菜单，选择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显示概览</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程序将会将所选中的文件列表的概览信息显示出来：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Source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为原始数据的文件名</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Ms1_scans</a:t>
            </a:r>
            <a:r>
              <a:rPr lang="zh-CN" altLang="en-US" dirty="0" smtClean="0"/>
              <a:t>为一级质谱扫描帧的数量</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msn_scans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为二级质谱扫描帧的数量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Rtmin</a:t>
            </a:r>
            <a:r>
              <a:rPr lang="zh-CN" altLang="en-US" dirty="0" smtClean="0"/>
              <a:t>原始数据中的起始保留时间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Rtmax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原始数据中的最大检测保留时间</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Total_ions</a:t>
            </a:r>
            <a:r>
              <a:rPr lang="zh-CN" altLang="en-US" dirty="0" smtClean="0"/>
              <a:t>原始数据之中所有的离子响应度值得总和</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Base_peak</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原始数据之中，响应度值最高的离子峰的质荷比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Max_intensity</a:t>
            </a:r>
            <a:r>
              <a:rPr lang="zh-CN" altLang="en-US" dirty="0" smtClean="0"/>
              <a:t>原始数据之中最高的响应度值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 name="Picture 2"/>
          <p:cNvPicPr>
            <a:picLocks noChangeAspect="1"/>
          </p:cNvPicPr>
          <p:nvPr/>
        </p:nvPicPr>
        <p:blipFill>
          <a:blip r:embed="rId5"/>
          <a:stretch>
            <a:fillRect/>
          </a:stretch>
        </p:blipFill>
        <p:spPr>
          <a:xfrm>
            <a:off x="7590388" y="2026722"/>
            <a:ext cx="16793612" cy="11369663"/>
          </a:xfrm>
          <a:prstGeom prst="rect">
            <a:avLst/>
          </a:prstGeom>
        </p:spPr>
      </p:pic>
    </p:spTree>
    <p:extLst>
      <p:ext uri="{BB962C8B-B14F-4D97-AF65-F5344CB8AC3E}">
        <p14:creationId xmlns:p14="http://schemas.microsoft.com/office/powerpoint/2010/main" val="224690948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742004"/>
            <a:ext cx="6291897" cy="6565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695056" y="3185592"/>
            <a:ext cx="15343944" cy="71198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原始数据查看与可视化操作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高级数据科学家</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数据</a:t>
            </a:r>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客户在已经知道代谢物的化学式的前提下，想要在原始数据之中查找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2">
            <a:extLst/>
          </a:blip>
          <a:stretch>
            <a:fillRect/>
          </a:stretch>
        </p:blipFill>
        <p:spPr>
          <a:xfrm>
            <a:off x="-1" y="755652"/>
            <a:ext cx="24384001" cy="952498"/>
          </a:xfrm>
          <a:prstGeom prst="rect">
            <a:avLst/>
          </a:prstGeom>
          <a:ln w="12700">
            <a:miter lim="400000"/>
          </a:ln>
        </p:spPr>
      </p:pic>
      <p:pic>
        <p:nvPicPr>
          <p:cNvPr id="154" name="图像" descr="图像"/>
          <p:cNvPicPr>
            <a:picLocks noChangeAspect="1"/>
          </p:cNvPicPr>
          <p:nvPr/>
        </p:nvPicPr>
        <p:blipFill>
          <a:blip r:embed="rId3">
            <a:extLst/>
          </a:blip>
          <a:stretch>
            <a:fillRect/>
          </a:stretch>
        </p:blipFill>
        <p:spPr>
          <a:xfrm>
            <a:off x="16960608" y="7436357"/>
            <a:ext cx="7423392" cy="6279643"/>
          </a:xfrm>
          <a:prstGeom prst="rect">
            <a:avLst/>
          </a:prstGeom>
          <a:ln w="12700">
            <a:miter lim="400000"/>
          </a:ln>
        </p:spPr>
      </p:pic>
      <p:sp>
        <p:nvSpPr>
          <p:cNvPr id="11" name="内容标题（55点75w）"/>
          <p:cNvSpPr txBox="1"/>
          <p:nvPr/>
        </p:nvSpPr>
        <p:spPr>
          <a:xfrm>
            <a:off x="740129" y="687253"/>
            <a:ext cx="3180358"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smtClean="0">
                <a:solidFill>
                  <a:srgbClr val="000000"/>
                </a:solidFill>
                <a:latin typeface="微软雅黑" panose="020B0503020204020204" pitchFamily="34" charset="-122"/>
                <a:ea typeface="微软雅黑" panose="020B0503020204020204" pitchFamily="34" charset="-122"/>
                <a:cs typeface="Helvetica Neue"/>
                <a:sym typeface="Helvetica Neue"/>
              </a:rPr>
              <a:t>自我介绍</a:t>
            </a:r>
            <a:endParaRPr 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endParaRPr>
          </a:p>
        </p:txBody>
      </p:sp>
      <p:sp>
        <p:nvSpPr>
          <p:cNvPr id="6" name="TextBox 5"/>
          <p:cNvSpPr txBox="1"/>
          <p:nvPr/>
        </p:nvSpPr>
        <p:spPr>
          <a:xfrm>
            <a:off x="1102768" y="2463962"/>
            <a:ext cx="21108343"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2008-2012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桂林理工大学 本科 生物技术</a:t>
            </a:r>
            <a:endParaRPr kumimoji="0" lang="en-US" altLang="zh-CN"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2012-2016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广西大</a:t>
            </a:r>
            <a:r>
              <a:rPr lang="zh-CN" altLang="en-US" sz="4400" b="0" dirty="0">
                <a:latin typeface="Microsoft YaHei" panose="020B0503020204020204" pitchFamily="34" charset="-122"/>
                <a:ea typeface="Microsoft YaHei" panose="020B0503020204020204" pitchFamily="34" charset="-122"/>
              </a:rPr>
              <a:t>学 亚热带农业生物资源保护与利用国家重点实验</a:t>
            </a:r>
            <a:r>
              <a:rPr lang="zh-CN" altLang="en-US" sz="4400" b="0" dirty="0" smtClean="0">
                <a:latin typeface="Microsoft YaHei" panose="020B0503020204020204" pitchFamily="34" charset="-122"/>
                <a:ea typeface="Microsoft YaHei" panose="020B0503020204020204" pitchFamily="34" charset="-122"/>
              </a:rPr>
              <a:t>室</a:t>
            </a:r>
            <a:endPar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en-US" sz="4400" b="0" dirty="0" smtClean="0">
                <a:latin typeface="Microsoft YaHei" panose="020B0503020204020204" pitchFamily="34" charset="-122"/>
                <a:ea typeface="Microsoft YaHei" panose="020B0503020204020204" pitchFamily="34" charset="-122"/>
              </a:rPr>
              <a:t>2016-2017 </a:t>
            </a:r>
            <a:r>
              <a:rPr lang="zh-CN" altLang="en-US" sz="4400" b="0" dirty="0">
                <a:latin typeface="Microsoft YaHei" panose="020B0503020204020204" pitchFamily="34" charset="-122"/>
                <a:ea typeface="Microsoft YaHei" panose="020B0503020204020204" pitchFamily="34" charset="-122"/>
              </a:rPr>
              <a:t>国家蛋白质科学中</a:t>
            </a:r>
            <a:r>
              <a:rPr lang="zh-CN" altLang="en-US" sz="4400" b="0" dirty="0" smtClean="0">
                <a:latin typeface="Microsoft YaHei" panose="020B0503020204020204" pitchFamily="34" charset="-122"/>
                <a:ea typeface="Microsoft YaHei" panose="020B0503020204020204" pitchFamily="34" charset="-122"/>
              </a:rPr>
              <a:t>心 凤凰中心 研</a:t>
            </a:r>
            <a:r>
              <a:rPr lang="zh-CN" altLang="en-US" sz="4400" b="0" dirty="0">
                <a:latin typeface="Microsoft YaHei" panose="020B0503020204020204" pitchFamily="34" charset="-122"/>
                <a:ea typeface="Microsoft YaHei" panose="020B0503020204020204" pitchFamily="34" charset="-122"/>
              </a:rPr>
              <a:t>究助</a:t>
            </a:r>
            <a:r>
              <a:rPr lang="zh-CN" altLang="en-US" sz="4400" b="0" dirty="0" smtClean="0">
                <a:latin typeface="Microsoft YaHei" panose="020B0503020204020204" pitchFamily="34" charset="-122"/>
                <a:ea typeface="Microsoft YaHei" panose="020B0503020204020204" pitchFamily="34" charset="-122"/>
              </a:rPr>
              <a:t>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a:latin typeface="Microsoft YaHei" panose="020B0503020204020204" pitchFamily="34" charset="-122"/>
                <a:ea typeface="Microsoft YaHei" panose="020B0503020204020204" pitchFamily="34" charset="-122"/>
              </a:rPr>
              <a:t>中国人民解放军军事医学科学</a:t>
            </a:r>
            <a:r>
              <a:rPr lang="zh-CN" altLang="en-US" sz="4400" b="0" dirty="0" smtClean="0">
                <a:latin typeface="Microsoft YaHei" panose="020B0503020204020204" pitchFamily="34" charset="-122"/>
                <a:ea typeface="Microsoft YaHei" panose="020B0503020204020204" pitchFamily="34" charset="-122"/>
              </a:rPr>
              <a:t>院</a:t>
            </a:r>
            <a:r>
              <a:rPr lang="en-US" altLang="zh-CN" sz="4400" b="0" dirty="0">
                <a:latin typeface="Microsoft YaHei" panose="020B0503020204020204" pitchFamily="34" charset="-122"/>
                <a:ea typeface="Microsoft YaHei" panose="020B0503020204020204" pitchFamily="34" charset="-122"/>
              </a:rPr>
              <a:t> </a:t>
            </a:r>
            <a:r>
              <a:rPr lang="zh-CN" altLang="en-US" sz="4400" b="0" dirty="0" smtClean="0">
                <a:latin typeface="Microsoft YaHei" panose="020B0503020204020204" pitchFamily="34" charset="-122"/>
                <a:ea typeface="Microsoft YaHei" panose="020B0503020204020204" pitchFamily="34" charset="-122"/>
              </a:rPr>
              <a:t>病</a:t>
            </a:r>
            <a:r>
              <a:rPr lang="zh-CN" altLang="en-US" sz="4400" b="0" dirty="0">
                <a:latin typeface="Microsoft YaHei" panose="020B0503020204020204" pitchFamily="34" charset="-122"/>
                <a:ea typeface="Microsoft YaHei" panose="020B0503020204020204" pitchFamily="34" charset="-122"/>
              </a:rPr>
              <a:t>原微生物生物安全国家重点实验</a:t>
            </a:r>
            <a:r>
              <a:rPr lang="zh-CN" altLang="en-US" sz="4400" b="0" dirty="0" smtClean="0">
                <a:latin typeface="Microsoft YaHei" panose="020B0503020204020204" pitchFamily="34" charset="-122"/>
                <a:ea typeface="Microsoft YaHei" panose="020B0503020204020204" pitchFamily="34" charset="-122"/>
              </a:rPr>
              <a:t>室 研究助理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smtClean="0">
                <a:latin typeface="Microsoft YaHei" panose="020B0503020204020204" pitchFamily="34" charset="-122"/>
                <a:ea typeface="Microsoft YaHei" panose="020B0503020204020204" pitchFamily="34" charset="-122"/>
              </a:rPr>
              <a:t>年底受智核生物须涛总经理以及任总邀请进入帕诺米克从事质谱应用研发工作</a:t>
            </a:r>
            <a:endParaRPr lang="en-US" sz="4400" b="0" dirty="0" smtClean="0">
              <a:latin typeface="Microsoft YaHei" panose="020B0503020204020204" pitchFamily="34" charset="-122"/>
              <a:ea typeface="Microsoft YaHei" panose="020B0503020204020204" pitchFamily="34" charset="-122"/>
            </a:endParaRPr>
          </a:p>
          <a:p>
            <a:pPr marL="0" marR="0" indent="0" algn="l" defTabSz="825500" rtl="0" fontAlgn="auto" latinLnBrk="0" hangingPunct="0">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2017-2022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苏州帕诺米克生物医药科技有限公司 高级研发工程师</a:t>
            </a:r>
            <a:endParaRPr kumimoji="0" lang="en-US" sz="4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2" name="TextBox 1"/>
          <p:cNvSpPr txBox="1"/>
          <p:nvPr/>
        </p:nvSpPr>
        <p:spPr>
          <a:xfrm>
            <a:off x="958752" y="8082136"/>
            <a:ext cx="20634859"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Font typeface="+mj-lt"/>
              <a:buAutoNum type="arabicPeriod"/>
            </a:pPr>
            <a:r>
              <a:rPr lang="en-US" dirty="0" smtClean="0">
                <a:solidFill>
                  <a:schemeClr val="tx1"/>
                </a:solidFill>
              </a:rPr>
              <a:t>Xiang-Na </a:t>
            </a:r>
            <a:r>
              <a:rPr lang="en-US" dirty="0" err="1">
                <a:solidFill>
                  <a:schemeClr val="tx1"/>
                </a:solidFill>
              </a:rPr>
              <a:t>Niu</a:t>
            </a:r>
            <a:r>
              <a:rPr lang="en-US" dirty="0">
                <a:solidFill>
                  <a:schemeClr val="tx1"/>
                </a:solidFill>
              </a:rPr>
              <a:t>, </a:t>
            </a:r>
            <a:r>
              <a:rPr lang="en-US" dirty="0" err="1">
                <a:solidFill>
                  <a:schemeClr val="tx1"/>
                </a:solidFill>
              </a:rPr>
              <a:t>Zhi-Qiong</a:t>
            </a:r>
            <a:r>
              <a:rPr lang="en-US" dirty="0">
                <a:solidFill>
                  <a:schemeClr val="tx1"/>
                </a:solidFill>
              </a:rPr>
              <a:t> Wei, Hai-Fan Zou, </a:t>
            </a:r>
            <a:r>
              <a:rPr lang="en-US" dirty="0" err="1">
                <a:solidFill>
                  <a:schemeClr val="tx1"/>
                </a:solidFill>
              </a:rPr>
              <a:t>Gui</a:t>
            </a:r>
            <a:r>
              <a:rPr lang="en-US" dirty="0">
                <a:solidFill>
                  <a:schemeClr val="tx1"/>
                </a:solidFill>
              </a:rPr>
              <a:t>-Gang Xie, Feng Wu, Kang-</a:t>
            </a:r>
            <a:r>
              <a:rPr lang="en-US" dirty="0" err="1">
                <a:solidFill>
                  <a:schemeClr val="tx1"/>
                </a:solidFill>
              </a:rPr>
              <a:t>Jia</a:t>
            </a:r>
            <a:r>
              <a:rPr lang="en-US" dirty="0">
                <a:solidFill>
                  <a:schemeClr val="tx1"/>
                </a:solidFill>
              </a:rPr>
              <a:t> Li, Wei Jiang, Ji-Liang Tang, Yong-</a:t>
            </a:r>
            <a:r>
              <a:rPr lang="en-US" dirty="0" err="1">
                <a:solidFill>
                  <a:schemeClr val="tx1"/>
                </a:solidFill>
              </a:rPr>
              <a:t>Qiang</a:t>
            </a:r>
            <a:r>
              <a:rPr lang="en-US" dirty="0">
                <a:solidFill>
                  <a:schemeClr val="tx1"/>
                </a:solidFill>
              </a:rPr>
              <a:t> He; Complete sequence and detailed analysis of the first indigenous plasmid from Xanthomonas </a:t>
            </a:r>
            <a:r>
              <a:rPr lang="en-US" dirty="0" err="1">
                <a:solidFill>
                  <a:schemeClr val="tx1"/>
                </a:solidFill>
              </a:rPr>
              <a:t>oryzae</a:t>
            </a:r>
            <a:r>
              <a:rPr lang="en-US" dirty="0">
                <a:solidFill>
                  <a:schemeClr val="tx1"/>
                </a:solidFill>
              </a:rPr>
              <a:t> pv. </a:t>
            </a:r>
            <a:r>
              <a:rPr lang="en-US" dirty="0" err="1">
                <a:solidFill>
                  <a:schemeClr val="tx1"/>
                </a:solidFill>
              </a:rPr>
              <a:t>Oryzicola</a:t>
            </a:r>
            <a:r>
              <a:rPr lang="en-US" dirty="0">
                <a:solidFill>
                  <a:schemeClr val="tx1"/>
                </a:solidFill>
              </a:rPr>
              <a:t>, BMC Microbiol. 2015, 15: 233</a:t>
            </a:r>
            <a:r>
              <a:rPr lang="en-US" dirty="0" smtClean="0">
                <a:solidFill>
                  <a:schemeClr val="tx1"/>
                </a:solidFill>
              </a:rPr>
              <a:t>. </a:t>
            </a:r>
            <a:endParaRPr lang="en-US" dirty="0">
              <a:solidFill>
                <a:schemeClr val="tx1"/>
              </a:solidFill>
            </a:endParaRP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Dan Feng, </a:t>
            </a:r>
            <a:r>
              <a:rPr lang="en-US" dirty="0" err="1">
                <a:solidFill>
                  <a:schemeClr val="tx1"/>
                </a:solidFill>
              </a:rPr>
              <a:t>Yigang</a:t>
            </a:r>
            <a:r>
              <a:rPr lang="en-US" dirty="0">
                <a:solidFill>
                  <a:schemeClr val="tx1"/>
                </a:solidFill>
              </a:rPr>
              <a:t> Tong; Dynamic Forecasting of Zika Epidemics Using Google Trends, PLOS ONE. 2017, 12(1): e0165085; </a:t>
            </a: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a:t>
            </a:r>
            <a:r>
              <a:rPr lang="en-US" dirty="0" err="1">
                <a:solidFill>
                  <a:schemeClr val="tx1"/>
                </a:solidFill>
              </a:rPr>
              <a:t>Yigang</a:t>
            </a:r>
            <a:r>
              <a:rPr lang="en-US" dirty="0">
                <a:solidFill>
                  <a:schemeClr val="tx1"/>
                </a:solidFill>
              </a:rPr>
              <a:t> Tong, Dan Feng; Model-informed risk assessment for Zika virus outbreaks in the Asia-Pacific regions, Journal of Infection. 2017, 74(5): 484-491</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2054207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557265"/>
            <a:ext cx="17921573" cy="88434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简单二级碎片搜索</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原始数据之中的同一类家族代谢物的</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基于特征二级碎片的搜索注释，例如未知花青素注释操作</a:t>
            </a: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根据先验知识了解化合物的特征碎片信息</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加载样本原始数据</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输入二级碎片</a:t>
            </a:r>
            <a:r>
              <a:rPr lang="en-US" altLang="zh-CN" sz="4000" b="0" dirty="0" err="1" smtClean="0">
                <a:latin typeface="微软雅黑" panose="020B0503020204020204" pitchFamily="34" charset="-122"/>
                <a:ea typeface="微软雅黑" panose="020B0503020204020204" pitchFamily="34" charset="-122"/>
              </a:rPr>
              <a:t>mz</a:t>
            </a:r>
            <a:r>
              <a:rPr lang="zh-CN" altLang="en-US" sz="4000" b="0" dirty="0" smtClean="0">
                <a:latin typeface="微软雅黑" panose="020B0503020204020204" pitchFamily="34" charset="-122"/>
                <a:ea typeface="微软雅黑" panose="020B0503020204020204" pitchFamily="34" charset="-122"/>
              </a:rPr>
              <a:t>进行搜索注释</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104" y="643062"/>
            <a:ext cx="7169422" cy="268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搜索二级碎片信息</a:t>
            </a:r>
          </a:p>
        </p:txBody>
      </p:sp>
      <p:sp>
        <p:nvSpPr>
          <p:cNvPr id="14" name="椭圆 13"/>
          <p:cNvSpPr/>
          <p:nvPr/>
        </p:nvSpPr>
        <p:spPr>
          <a:xfrm>
            <a:off x="7151440" y="9854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1732" y="438536"/>
            <a:ext cx="451262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1732" y="3410283"/>
            <a:ext cx="15864408" cy="1030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5573686" y="210478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矩形 15"/>
          <p:cNvSpPr/>
          <p:nvPr/>
        </p:nvSpPr>
        <p:spPr>
          <a:xfrm>
            <a:off x="13488144" y="985489"/>
            <a:ext cx="4536504" cy="1000845"/>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椭圆 16"/>
          <p:cNvSpPr/>
          <p:nvPr/>
        </p:nvSpPr>
        <p:spPr>
          <a:xfrm>
            <a:off x="9589669" y="981032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238672" y="2104781"/>
            <a:ext cx="7395120" cy="9797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按照对应的特征二级碎片进行代谢物离子搜索，可以通过下面的步骤进行：</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a:t>
            </a:r>
            <a:r>
              <a:rPr lang="zh-CN" altLang="en-US" dirty="0" smtClean="0"/>
              <a:t>文件浏览器</a:t>
            </a:r>
            <a:r>
              <a:rPr lang="en-US" altLang="zh-CN" dirty="0" smtClean="0"/>
              <a:t>】</a:t>
            </a:r>
            <a:r>
              <a:rPr lang="zh-CN" altLang="en-US" dirty="0" smtClean="0"/>
              <a:t>之中选中需要进行离子搜索的原始数据文件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indent="-514350" algn="l">
              <a:buFontTx/>
              <a:buAutoNum type="arabicPeriod"/>
            </a:pPr>
            <a:r>
              <a:rPr lang="zh-CN" altLang="en-US" dirty="0" smtClean="0"/>
              <a:t>在完成数据加载之后，在</a:t>
            </a:r>
            <a:r>
              <a:rPr lang="en-US" altLang="zh-CN" dirty="0" smtClean="0"/>
              <a:t>【</a:t>
            </a:r>
            <a:r>
              <a:rPr lang="zh-CN" altLang="en-US" dirty="0" smtClean="0"/>
              <a:t>对象浏览器</a:t>
            </a:r>
            <a:r>
              <a:rPr lang="en-US" altLang="zh-CN" dirty="0" smtClean="0"/>
              <a:t>】</a:t>
            </a:r>
            <a:r>
              <a:rPr lang="zh-CN" altLang="en-US" dirty="0" smtClean="0"/>
              <a:t>之中输入特征二级碎片信息，例如，我们输入花青素中的</a:t>
            </a:r>
            <a:r>
              <a:rPr lang="en-US" altLang="zh-CN" dirty="0" err="1" smtClean="0"/>
              <a:t>Cyanidin</a:t>
            </a:r>
            <a:r>
              <a:rPr lang="zh-CN" altLang="en-US" dirty="0" smtClean="0"/>
              <a:t>特征碎片信息</a:t>
            </a:r>
            <a:r>
              <a:rPr lang="en-US" altLang="zh-CN" dirty="0" smtClean="0"/>
              <a:t>287.05</a:t>
            </a:r>
            <a:r>
              <a:rPr lang="zh-CN" altLang="en-US" dirty="0" smtClean="0"/>
              <a:t>，之后点击输入框方便的</a:t>
            </a:r>
            <a:r>
              <a:rPr lang="en-US" altLang="zh-CN" dirty="0" smtClean="0"/>
              <a:t>【</a:t>
            </a:r>
            <a:r>
              <a:rPr lang="zh-CN" altLang="en-US" dirty="0" smtClean="0"/>
              <a:t>查找</a:t>
            </a:r>
            <a:r>
              <a:rPr lang="en-US" altLang="zh-CN" dirty="0" smtClean="0"/>
              <a:t>Ms2</a:t>
            </a:r>
            <a:r>
              <a:rPr lang="zh-CN" altLang="en-US" dirty="0" smtClean="0"/>
              <a:t>碎片</a:t>
            </a:r>
            <a:r>
              <a:rPr lang="en-US" altLang="zh-CN" dirty="0" smtClean="0"/>
              <a:t>】</a:t>
            </a:r>
            <a:r>
              <a:rPr lang="zh-CN" altLang="en-US" dirty="0" smtClean="0"/>
              <a:t>按钮</a:t>
            </a:r>
            <a:endParaRPr lang="en-US" altLang="zh-CN" dirty="0" smtClean="0"/>
          </a:p>
          <a:p>
            <a:pPr marL="514350" indent="-514350" algn="l">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indent="-514350" algn="l">
              <a:buFontTx/>
              <a:buAutoNum type="arabicPeriod"/>
            </a:pPr>
            <a:r>
              <a:rPr lang="zh-CN" altLang="en-US" dirty="0" smtClean="0"/>
              <a:t>程序会过滤出所有包含有目标特征二级碎片的搜索结果，点击相应的碎片信息进行数据查看</a:t>
            </a:r>
            <a:endParaRPr lang="en-US" altLang="zh-CN" dirty="0" smtClean="0"/>
          </a:p>
          <a:p>
            <a:pPr marL="514350" indent="-514350" algn="l">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a:r>
              <a:rPr lang="zh-CN" altLang="en-US" dirty="0" smtClean="0"/>
              <a:t>通过上面的搜索步骤可以过滤出一系列的包含有目标特征二级碎片的离子搜索结果，对应的搜索结果中都发现了非常明显的</a:t>
            </a:r>
            <a:r>
              <a:rPr lang="en-US" altLang="zh-CN" dirty="0" smtClean="0"/>
              <a:t>287.05</a:t>
            </a:r>
            <a:r>
              <a:rPr lang="zh-CN" altLang="en-US" dirty="0" smtClean="0"/>
              <a:t>目标特征碎片信息，得到的结果可能是一类同家族的花青素化合物</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660353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7754" y="2104782"/>
            <a:ext cx="17914058" cy="1136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718786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导出特征二级碎片信息</a:t>
            </a:r>
          </a:p>
        </p:txBody>
      </p:sp>
      <p:sp>
        <p:nvSpPr>
          <p:cNvPr id="14" name="椭圆 13"/>
          <p:cNvSpPr/>
          <p:nvPr/>
        </p:nvSpPr>
        <p:spPr>
          <a:xfrm>
            <a:off x="8199014" y="520181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8" name="椭圆 7"/>
          <p:cNvSpPr/>
          <p:nvPr/>
        </p:nvSpPr>
        <p:spPr>
          <a:xfrm>
            <a:off x="9095656" y="102436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7" name="椭圆 16"/>
          <p:cNvSpPr/>
          <p:nvPr/>
        </p:nvSpPr>
        <p:spPr>
          <a:xfrm>
            <a:off x="15404783" y="112394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458598" y="2513848"/>
            <a:ext cx="5828746"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可以通过下面的操作将满足特征离子搜索结果的离子列表信息导出为结果表格：</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之中选中需要进行数据导出操作的二级离子列表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通过右键菜单，依次点击</a:t>
            </a:r>
            <a:r>
              <a:rPr lang="en-US" altLang="zh-CN" dirty="0" smtClean="0"/>
              <a:t>【</a:t>
            </a:r>
            <a:r>
              <a:rPr lang="zh-CN" altLang="en-US" dirty="0" smtClean="0"/>
              <a:t>文件</a:t>
            </a:r>
            <a:r>
              <a:rPr lang="en-US" altLang="zh-CN" dirty="0" smtClean="0"/>
              <a:t>】-&gt;【</a:t>
            </a:r>
            <a:r>
              <a:rPr lang="zh-CN" altLang="en-US" dirty="0" smtClean="0"/>
              <a:t>导出离子列表</a:t>
            </a:r>
            <a:r>
              <a:rPr lang="en-US" altLang="zh-CN" dirty="0" smtClean="0"/>
              <a:t>】-&gt;【</a:t>
            </a:r>
            <a:r>
              <a:rPr lang="zh-CN" altLang="en-US" dirty="0" smtClean="0"/>
              <a:t>在表格查看器中打开</a:t>
            </a:r>
            <a:r>
              <a:rPr lang="en-US" altLang="zh-CN" dirty="0" smtClean="0"/>
              <a:t>】</a:t>
            </a:r>
            <a:r>
              <a:rPr lang="zh-CN" altLang="en-US" dirty="0" smtClean="0"/>
              <a:t>或者</a:t>
            </a:r>
            <a:r>
              <a:rPr lang="en-US" altLang="zh-CN" dirty="0" smtClean="0"/>
              <a:t>【</a:t>
            </a:r>
            <a:r>
              <a:rPr lang="zh-CN" altLang="en-US" dirty="0" smtClean="0"/>
              <a:t>保存为离子表格文件</a:t>
            </a:r>
            <a:r>
              <a:rPr lang="en-US" altLang="zh-CN" dirty="0" smtClean="0"/>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indent="-514350" algn="l">
              <a:buFontTx/>
              <a:buAutoNum type="arabicPeriod"/>
            </a:pPr>
            <a:r>
              <a:rPr lang="zh-CN" altLang="en-US" dirty="0" smtClean="0"/>
              <a:t>执行</a:t>
            </a:r>
            <a:r>
              <a:rPr lang="en-US" altLang="zh-CN" dirty="0" smtClean="0"/>
              <a:t>【</a:t>
            </a:r>
            <a:r>
              <a:rPr lang="zh-CN" altLang="en-US" dirty="0"/>
              <a:t>在表格查看器中打开</a:t>
            </a:r>
            <a:r>
              <a:rPr lang="en-US" altLang="zh-CN" dirty="0" smtClean="0"/>
              <a:t>】</a:t>
            </a:r>
            <a:r>
              <a:rPr lang="zh-CN" altLang="en-US" dirty="0" smtClean="0"/>
              <a:t>可以在程序表格查看器页面展示我们的离子列表导出结果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73199637"/>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046984" y="2249488"/>
            <a:ext cx="15491420" cy="88434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简单二级碎片相似度搜索</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在已经知道了目标代谢物的二级碎片信息，想要在原始文件之中搜索</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出具有这个二级碎片信息的所有的一级母离子信息</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algn="l"/>
            <a:r>
              <a:rPr lang="zh-CN" altLang="en-US" sz="4000" b="0" dirty="0">
                <a:latin typeface="微软雅黑" panose="020B0503020204020204" pitchFamily="34" charset="-122"/>
                <a:ea typeface="微软雅黑" panose="020B0503020204020204" pitchFamily="34" charset="-122"/>
              </a:rPr>
              <a:t>定性分析流程：</a:t>
            </a:r>
            <a:endParaRPr lang="en-US" altLang="zh-CN" sz="4000" b="0" dirty="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准备二级碎片数据</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打开</a:t>
            </a:r>
            <a:r>
              <a:rPr lang="en-US" altLang="zh-CN" sz="4000" b="0" dirty="0" err="1" smtClean="0">
                <a:latin typeface="微软雅黑" panose="020B0503020204020204" pitchFamily="34" charset="-122"/>
                <a:ea typeface="微软雅黑" panose="020B0503020204020204" pitchFamily="34" charset="-122"/>
              </a:rPr>
              <a:t>MZKit</a:t>
            </a:r>
            <a:r>
              <a:rPr lang="zh-CN" altLang="en-US" sz="4000" b="0" dirty="0" smtClean="0">
                <a:latin typeface="微软雅黑" panose="020B0503020204020204" pitchFamily="34" charset="-122"/>
                <a:ea typeface="微软雅黑" panose="020B0503020204020204" pitchFamily="34" charset="-122"/>
              </a:rPr>
              <a:t>二级搜索工具页面</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执行文件列表搜索</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951399945"/>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二级碎片相似度搜索计算</a:t>
            </a: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3687" y="-119645"/>
            <a:ext cx="4922621" cy="3575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11298191" y="922264"/>
            <a:ext cx="1274110" cy="1492048"/>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872" y="3172502"/>
            <a:ext cx="16695128" cy="1051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椭圆 10"/>
          <p:cNvSpPr/>
          <p:nvPr/>
        </p:nvSpPr>
        <p:spPr>
          <a:xfrm>
            <a:off x="12860333" y="9951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2182006" y="57058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8159552" y="6047270"/>
            <a:ext cx="3600400" cy="556325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10236932" y="122586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526704" y="3689648"/>
            <a:ext cx="6782021" cy="5642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在顶部的</a:t>
            </a:r>
            <a:r>
              <a:rPr lang="en-US" altLang="zh-CN" dirty="0" smtClean="0"/>
              <a:t>Ribbon</a:t>
            </a:r>
            <a:r>
              <a:rPr lang="zh-CN" altLang="en-US" dirty="0" smtClean="0"/>
              <a:t>菜单栏，切换至工具栏页面，选择执行</a:t>
            </a:r>
            <a:r>
              <a:rPr lang="en-US" altLang="zh-CN" dirty="0" smtClean="0"/>
              <a:t>【</a:t>
            </a:r>
            <a:r>
              <a:rPr lang="zh-CN" altLang="en-US" dirty="0" smtClean="0"/>
              <a:t>质谱图搜索</a:t>
            </a:r>
            <a:r>
              <a:rPr lang="en-US" altLang="zh-CN" dirty="0" smtClean="0"/>
              <a:t>】</a:t>
            </a:r>
            <a:r>
              <a:rPr lang="zh-CN" altLang="en-US" dirty="0" smtClean="0"/>
              <a:t>工具，打开对应的工具页面</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在质谱图输入框之中输入所需要进行相似度搜索的二级碎片信息矩阵，包括：二级碎片的离子质荷比</a:t>
            </a:r>
            <a:r>
              <a:rPr lang="en-US" altLang="zh-CN" dirty="0" smtClean="0"/>
              <a:t>【Product M/Z】</a:t>
            </a:r>
            <a:r>
              <a:rPr lang="zh-CN" altLang="en-US" dirty="0" smtClean="0"/>
              <a:t>以及离子碎片对应的响应度值信息</a:t>
            </a:r>
            <a:r>
              <a:rPr lang="en-US" altLang="zh-CN" dirty="0" smtClean="0"/>
              <a:t>【Intensity】</a:t>
            </a: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点击</a:t>
            </a:r>
            <a:r>
              <a:rPr lang="en-US" altLang="zh-CN" dirty="0" smtClean="0"/>
              <a:t>【</a:t>
            </a:r>
            <a:r>
              <a:rPr lang="zh-CN" altLang="en-US" dirty="0" smtClean="0"/>
              <a:t>在文件列表之中搜索</a:t>
            </a:r>
            <a:r>
              <a:rPr lang="en-US" altLang="zh-CN" dirty="0" smtClean="0"/>
              <a:t>】</a:t>
            </a:r>
            <a:r>
              <a:rPr lang="zh-CN" altLang="en-US" dirty="0" smtClean="0"/>
              <a:t>按钮执行质谱图相似度搜索操作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882431867"/>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搜索结果页面展示</a:t>
            </a:r>
          </a:p>
        </p:txBody>
      </p:sp>
      <p:sp>
        <p:nvSpPr>
          <p:cNvPr id="12" name="椭圆 11"/>
          <p:cNvSpPr/>
          <p:nvPr/>
        </p:nvSpPr>
        <p:spPr>
          <a:xfrm>
            <a:off x="12182006" y="57058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264" y="1820526"/>
            <a:ext cx="18816736" cy="1190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14496256" y="4553744"/>
            <a:ext cx="4032448" cy="18349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6" name="矩形 15"/>
          <p:cNvSpPr/>
          <p:nvPr/>
        </p:nvSpPr>
        <p:spPr>
          <a:xfrm>
            <a:off x="19032760" y="4553743"/>
            <a:ext cx="3312368" cy="18349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椭圆 16"/>
          <p:cNvSpPr/>
          <p:nvPr/>
        </p:nvSpPr>
        <p:spPr>
          <a:xfrm>
            <a:off x="21456352" y="47620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椭圆 17"/>
          <p:cNvSpPr/>
          <p:nvPr/>
        </p:nvSpPr>
        <p:spPr>
          <a:xfrm>
            <a:off x="16163292" y="361764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454696" y="3694037"/>
            <a:ext cx="4680520"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在搜索结果页面之中，可以得到质谱图相似度搜索比对计算结果信息：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目标搜索结果的一级母离子信息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二级质谱图碎片的相似度计算结果值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28532621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18786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查看二级搜索比对结果</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112713"/>
            <a:ext cx="8784519" cy="21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344" y="2381895"/>
            <a:ext cx="17972271" cy="11334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椭圆 13"/>
          <p:cNvSpPr/>
          <p:nvPr/>
        </p:nvSpPr>
        <p:spPr>
          <a:xfrm>
            <a:off x="16336435" y="132643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9" name="椭圆 18"/>
          <p:cNvSpPr/>
          <p:nvPr/>
        </p:nvSpPr>
        <p:spPr>
          <a:xfrm>
            <a:off x="13776176" y="69300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369168" y="3041576"/>
            <a:ext cx="5918175"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在比对结果列表上，选中一个二级质谱图比对结果，通过鼠标右键菜单，选择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菜单进行比对结果的查看</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当执行查看命令之后，程序页面会切换至数据查看页面，显示出质谱图的相似度比对计算结果：上半部蓝色部分的质谱图为我们所输入的自定义质谱图；下半部分棕红色部分的质谱图为样本之中所查找到的比较相似的样本二级质谱图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1102979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1941712"/>
            <a:ext cx="16517342" cy="1007455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，或者在拿到客户老师的一些原始数据之后，</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想</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情况进行</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一些快速查看，</a:t>
            </a:r>
            <a:r>
              <a:rPr lang="zh-CN" altLang="en-US" sz="4000" b="0" dirty="0" smtClean="0">
                <a:latin typeface="微软雅黑" panose="020B0503020204020204" pitchFamily="34" charset="-122"/>
                <a:ea typeface="微软雅黑" panose="020B0503020204020204" pitchFamily="34" charset="-122"/>
              </a:rPr>
              <a:t>了解</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物质</a:t>
            </a:r>
            <a:r>
              <a:rPr lang="zh-CN" altLang="en-US" sz="4000" b="0" dirty="0" smtClean="0">
                <a:latin typeface="微软雅黑" panose="020B0503020204020204" pitchFamily="34" charset="-122"/>
                <a:ea typeface="微软雅黑" panose="020B0503020204020204" pitchFamily="34" charset="-122"/>
              </a:rPr>
              <a:t>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p>
        </p:txBody>
      </p:sp>
    </p:spTree>
    <p:extLst>
      <p:ext uri="{BB962C8B-B14F-4D97-AF65-F5344CB8AC3E}">
        <p14:creationId xmlns:p14="http://schemas.microsoft.com/office/powerpoint/2010/main" val="1041071495"/>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01794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a:t>
            </a:r>
            <a:r>
              <a:rPr lang="en-US" altLang="zh-CN" dirty="0" smtClean="0"/>
              <a:t>DOI</a:t>
            </a:r>
            <a:r>
              <a:rPr lang="zh-CN" altLang="en-US" dirty="0" smtClean="0"/>
              <a:t>参考引用信息</a:t>
            </a:r>
          </a:p>
        </p:txBody>
      </p:sp>
      <p:pic>
        <p:nvPicPr>
          <p:cNvPr id="1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9672" y="6858000"/>
            <a:ext cx="11306415" cy="6624736"/>
          </a:xfrm>
          <a:prstGeom prst="rect">
            <a:avLst/>
          </a:prstGeom>
        </p:spPr>
      </p:pic>
      <p:pic>
        <p:nvPicPr>
          <p:cNvPr id="15"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029" y="118329"/>
            <a:ext cx="11389174" cy="9022791"/>
          </a:xfrm>
          <a:prstGeom prst="rect">
            <a:avLst/>
          </a:prstGeom>
        </p:spPr>
      </p:pic>
      <p:sp>
        <p:nvSpPr>
          <p:cNvPr id="6" name="Rectangle 5"/>
          <p:cNvSpPr/>
          <p:nvPr/>
        </p:nvSpPr>
        <p:spPr>
          <a:xfrm>
            <a:off x="814736" y="2857129"/>
            <a:ext cx="7272808" cy="3970318"/>
          </a:xfrm>
          <a:prstGeom prst="rect">
            <a:avLst/>
          </a:prstGeom>
        </p:spPr>
        <p:txBody>
          <a:bodyPr wrap="square">
            <a:spAutoFit/>
          </a:bodyPr>
          <a:lstStyle/>
          <a:p>
            <a:pPr algn="l"/>
            <a:r>
              <a:rPr lang="zh-CN" altLang="en-US" sz="3600" dirty="0" smtClean="0"/>
              <a:t>诺米代谢</a:t>
            </a:r>
            <a:r>
              <a:rPr lang="fi-FI" sz="3600" dirty="0" smtClean="0"/>
              <a:t>M</a:t>
            </a:r>
            <a:r>
              <a:rPr lang="en-US" altLang="zh-CN" sz="3600" dirty="0" smtClean="0"/>
              <a:t>ZK</a:t>
            </a:r>
            <a:r>
              <a:rPr lang="fi-FI" sz="3600" dirty="0" smtClean="0"/>
              <a:t>it</a:t>
            </a:r>
            <a:r>
              <a:rPr lang="zh-CN" altLang="en-US" sz="3600" dirty="0" smtClean="0"/>
              <a:t>桌面工作站软件于</a:t>
            </a:r>
            <a:r>
              <a:rPr lang="en-US" altLang="zh-CN" sz="3600" dirty="0" smtClean="0"/>
              <a:t>2021</a:t>
            </a:r>
            <a:r>
              <a:rPr lang="zh-CN" altLang="en-US" sz="3600" dirty="0" smtClean="0"/>
              <a:t>年被收录于欧洲生物信息学中心的</a:t>
            </a:r>
            <a:r>
              <a:rPr lang="fi-FI" sz="3600" dirty="0" smtClean="0"/>
              <a:t>ELIXIR </a:t>
            </a:r>
            <a:r>
              <a:rPr lang="en-US" altLang="zh-CN" sz="3600" dirty="0" err="1" smtClean="0"/>
              <a:t>biotool</a:t>
            </a:r>
            <a:r>
              <a:rPr lang="zh-CN" altLang="en-US" sz="3600" dirty="0" smtClean="0"/>
              <a:t>数据库之中</a:t>
            </a:r>
            <a:r>
              <a:rPr lang="fi-FI" sz="3600" dirty="0" smtClean="0"/>
              <a:t>:</a:t>
            </a:r>
          </a:p>
          <a:p>
            <a:pPr algn="l"/>
            <a:endParaRPr lang="fi-FI" sz="3600" dirty="0"/>
          </a:p>
          <a:p>
            <a:pPr algn="l"/>
            <a:r>
              <a:rPr lang="fi-FI" sz="3600" dirty="0"/>
              <a:t>https://bio.tools/mzkit</a:t>
            </a:r>
          </a:p>
          <a:p>
            <a:pPr algn="l"/>
            <a:endParaRPr lang="fi-FI" sz="3600" dirty="0"/>
          </a:p>
          <a:p>
            <a:pPr algn="l"/>
            <a:r>
              <a:rPr lang="fi-FI" sz="3600" dirty="0"/>
              <a:t>DOI: 10.5281/zenodo.4274582</a:t>
            </a: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961456"/>
            <a:ext cx="6197704"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 name="Picture 8"/>
          <p:cNvPicPr>
            <a:picLocks noChangeAspect="1"/>
          </p:cNvPicPr>
          <p:nvPr/>
        </p:nvPicPr>
        <p:blipFill>
          <a:blip r:embed="rId4"/>
          <a:stretch>
            <a:fillRect/>
          </a:stretch>
        </p:blipFill>
        <p:spPr>
          <a:xfrm>
            <a:off x="13056096" y="3726043"/>
            <a:ext cx="14253567" cy="10112987"/>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2323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通路富集计算</a:t>
            </a:r>
          </a:p>
        </p:txBody>
      </p:sp>
      <p:sp>
        <p:nvSpPr>
          <p:cNvPr id="8" name="TextBox 7"/>
          <p:cNvSpPr txBox="1"/>
          <p:nvPr/>
        </p:nvSpPr>
        <p:spPr>
          <a:xfrm>
            <a:off x="498049" y="2902332"/>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代谢物的注释结果基础上，我们可以根据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代谢物编号列表进行快速</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代谢通路富集计算，了解原始数据所可能包含的生物学功能信息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在代谢物注释结果表格上，通过鼠标右键菜单，选择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在弹出来的对话框中，我们针对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kegg_id</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 Enrichment】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分析</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执行对应的操作命令后，程序会根据所获取的</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代谢物编号列表进行代谢通路的富集计算</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458436" y="52223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376576" y="455865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 name="Picture 1"/>
          <p:cNvPicPr>
            <a:picLocks noChangeAspect="1"/>
          </p:cNvPicPr>
          <p:nvPr/>
        </p:nvPicPr>
        <p:blipFill>
          <a:blip r:embed="rId6"/>
          <a:stretch>
            <a:fillRect/>
          </a:stretch>
        </p:blipFill>
        <p:spPr>
          <a:xfrm>
            <a:off x="7958496" y="665312"/>
            <a:ext cx="4874109" cy="4320480"/>
          </a:xfrm>
          <a:prstGeom prst="rect">
            <a:avLst/>
          </a:prstGeom>
        </p:spPr>
      </p:pic>
      <p:pic>
        <p:nvPicPr>
          <p:cNvPr id="5" name="Picture 4"/>
          <p:cNvPicPr>
            <a:picLocks noChangeAspect="1"/>
          </p:cNvPicPr>
          <p:nvPr/>
        </p:nvPicPr>
        <p:blipFill>
          <a:blip r:embed="rId7"/>
          <a:stretch>
            <a:fillRect/>
          </a:stretch>
        </p:blipFill>
        <p:spPr>
          <a:xfrm>
            <a:off x="7316939" y="7146032"/>
            <a:ext cx="5599329" cy="3959251"/>
          </a:xfrm>
          <a:prstGeom prst="rect">
            <a:avLst/>
          </a:prstGeom>
        </p:spPr>
      </p:pic>
      <p:sp>
        <p:nvSpPr>
          <p:cNvPr id="17" name="椭圆 9"/>
          <p:cNvSpPr/>
          <p:nvPr/>
        </p:nvSpPr>
        <p:spPr>
          <a:xfrm>
            <a:off x="8807624" y="113805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39275710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67302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KEGG</a:t>
            </a:r>
            <a:r>
              <a:rPr lang="zh-CN" altLang="en-US" dirty="0" smtClean="0"/>
              <a:t>通路图</a:t>
            </a:r>
          </a:p>
        </p:txBody>
      </p:sp>
      <p:sp>
        <p:nvSpPr>
          <p:cNvPr id="8" name="TextBox 7"/>
          <p:cNvSpPr txBox="1"/>
          <p:nvPr/>
        </p:nvSpPr>
        <p:spPr>
          <a:xfrm>
            <a:off x="934354" y="3401616"/>
            <a:ext cx="6197704" cy="42575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在打开的通路图之中，蓝色的点为我们的原始数据之中所注释得到的代谢物列表结果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7367464" y="125887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3" name="Picture 2"/>
          <p:cNvPicPr>
            <a:picLocks noChangeAspect="1"/>
          </p:cNvPicPr>
          <p:nvPr/>
        </p:nvPicPr>
        <p:blipFill>
          <a:blip r:embed="rId5"/>
          <a:stretch>
            <a:fillRect/>
          </a:stretch>
        </p:blipFill>
        <p:spPr>
          <a:xfrm>
            <a:off x="8272922" y="409862"/>
            <a:ext cx="5851597" cy="3711834"/>
          </a:xfrm>
          <a:prstGeom prst="rect">
            <a:avLst/>
          </a:prstGeom>
        </p:spPr>
      </p:pic>
      <p:pic>
        <p:nvPicPr>
          <p:cNvPr id="4" name="Picture 3"/>
          <p:cNvPicPr>
            <a:picLocks noChangeAspect="1"/>
          </p:cNvPicPr>
          <p:nvPr/>
        </p:nvPicPr>
        <p:blipFill>
          <a:blip r:embed="rId6"/>
          <a:stretch>
            <a:fillRect/>
          </a:stretch>
        </p:blipFill>
        <p:spPr>
          <a:xfrm>
            <a:off x="8081179" y="4121696"/>
            <a:ext cx="15453912" cy="10926536"/>
          </a:xfrm>
          <a:prstGeom prst="rect">
            <a:avLst/>
          </a:prstGeom>
        </p:spPr>
      </p:pic>
      <p:sp>
        <p:nvSpPr>
          <p:cNvPr id="17" name="椭圆 9"/>
          <p:cNvSpPr/>
          <p:nvPr/>
        </p:nvSpPr>
        <p:spPr>
          <a:xfrm>
            <a:off x="17088544" y="18355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43541585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168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富集结果统计</a:t>
            </a:r>
          </a:p>
        </p:txBody>
      </p:sp>
      <p:sp>
        <p:nvSpPr>
          <p:cNvPr id="8" name="TextBox 7"/>
          <p:cNvSpPr txBox="1"/>
          <p:nvPr/>
        </p:nvSpPr>
        <p:spPr>
          <a:xfrm>
            <a:off x="643849" y="2675694"/>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【Visualize】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在打开的数据可视化对话框之中，我们切换至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【summary】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标签页，选择可视化的类型为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en-US" altLang="zh-CN" sz="30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dirty="0" smtClean="0">
                <a:ln>
                  <a:noFill/>
                </a:ln>
                <a:solidFill>
                  <a:srgbClr val="000000"/>
                </a:solidFill>
                <a:effectLst/>
                <a:uFillTx/>
                <a:latin typeface="Helvetica Neue"/>
                <a:ea typeface="Helvetica Neue"/>
                <a:cs typeface="Helvetica Neue"/>
                <a:sym typeface="Helvetica Neue"/>
              </a:rPr>
              <a:t>富集条形图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执行可视化，将可以得到一个用于描述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通路富集显著性分布的条形图：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lang="zh-CN" altLang="en-US" dirty="0" smtClean="0"/>
              <a:t>轴坐标为富集计算的</a:t>
            </a:r>
            <a:r>
              <a:rPr lang="en-US" altLang="zh-CN" dirty="0" smtClean="0"/>
              <a:t>pvalue</a:t>
            </a:r>
            <a:r>
              <a:rPr lang="zh-CN" altLang="en-US" dirty="0" smtClean="0"/>
              <a:t>的</a:t>
            </a:r>
            <a:r>
              <a:rPr lang="en-US" altLang="zh-CN" dirty="0" smtClean="0"/>
              <a:t>-log10</a:t>
            </a:r>
            <a:r>
              <a:rPr lang="zh-CN" altLang="en-US" dirty="0" smtClean="0"/>
              <a:t>转换结果；</a:t>
            </a:r>
            <a:r>
              <a:rPr lang="en-US" altLang="zh-CN" dirty="0" smtClean="0"/>
              <a:t>Y</a:t>
            </a:r>
            <a:r>
              <a:rPr lang="zh-CN" altLang="en-US" dirty="0" smtClean="0"/>
              <a:t>轴坐标为通路名称</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8285836" y="2059024"/>
            <a:ext cx="4464496" cy="3286567"/>
          </a:xfrm>
          <a:prstGeom prst="rect">
            <a:avLst/>
          </a:prstGeom>
        </p:spPr>
      </p:pic>
      <p:pic>
        <p:nvPicPr>
          <p:cNvPr id="5" name="Picture 4"/>
          <p:cNvPicPr>
            <a:picLocks noChangeAspect="1"/>
          </p:cNvPicPr>
          <p:nvPr/>
        </p:nvPicPr>
        <p:blipFill>
          <a:blip r:embed="rId6"/>
          <a:stretch>
            <a:fillRect/>
          </a:stretch>
        </p:blipFill>
        <p:spPr>
          <a:xfrm>
            <a:off x="7583488" y="7002016"/>
            <a:ext cx="5869192" cy="5616624"/>
          </a:xfrm>
          <a:prstGeom prst="rect">
            <a:avLst/>
          </a:prstGeom>
        </p:spPr>
      </p:pic>
      <p:pic>
        <p:nvPicPr>
          <p:cNvPr id="6" name="Picture 5"/>
          <p:cNvPicPr>
            <a:picLocks noChangeAspect="1"/>
          </p:cNvPicPr>
          <p:nvPr/>
        </p:nvPicPr>
        <p:blipFill>
          <a:blip r:embed="rId7"/>
          <a:stretch>
            <a:fillRect/>
          </a:stretch>
        </p:blipFill>
        <p:spPr>
          <a:xfrm>
            <a:off x="13573663" y="2825552"/>
            <a:ext cx="14908941" cy="10602416"/>
          </a:xfrm>
          <a:prstGeom prst="rect">
            <a:avLst/>
          </a:prstGeom>
        </p:spPr>
      </p:pic>
      <p:sp>
        <p:nvSpPr>
          <p:cNvPr id="13" name="椭圆 9"/>
          <p:cNvSpPr/>
          <p:nvPr/>
        </p:nvSpPr>
        <p:spPr>
          <a:xfrm>
            <a:off x="8015536" y="17471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9034500" y="596834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4352240" y="1745474"/>
            <a:ext cx="698376" cy="716433"/>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18438412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8875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err="1" smtClean="0"/>
              <a:t>MZKit</a:t>
            </a:r>
            <a:r>
              <a:rPr lang="zh-CN" altLang="en-US" dirty="0" smtClean="0"/>
              <a:t>软件截图</a:t>
            </a:r>
          </a:p>
        </p:txBody>
      </p:sp>
      <p:pic>
        <p:nvPicPr>
          <p:cNvPr id="9"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47" y="1864995"/>
            <a:ext cx="8268546" cy="5468651"/>
          </a:xfrm>
          <a:prstGeom prst="rect">
            <a:avLst/>
          </a:prstGeom>
          <a:effectLst>
            <a:outerShdw blurRad="63500" sx="102000" sy="102000" algn="ctr" rotWithShape="0">
              <a:prstClr val="black">
                <a:alpha val="15000"/>
              </a:prstClr>
            </a:outerShdw>
          </a:effectLst>
        </p:spPr>
      </p:pic>
      <p:pic>
        <p:nvPicPr>
          <p:cNvPr id="10"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25220" y="752645"/>
            <a:ext cx="8784976" cy="5810208"/>
          </a:xfrm>
          <a:prstGeom prst="rect">
            <a:avLst/>
          </a:prstGeom>
          <a:effectLst>
            <a:outerShdw blurRad="63500" sx="102000" sy="102000" algn="ctr" rotWithShape="0">
              <a:prstClr val="black">
                <a:alpha val="16000"/>
              </a:prstClr>
            </a:outerShdw>
          </a:effectLst>
        </p:spPr>
      </p:pic>
      <p:pic>
        <p:nvPicPr>
          <p:cNvPr id="11"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859" y="7798268"/>
            <a:ext cx="8084270" cy="5346777"/>
          </a:xfrm>
          <a:prstGeom prst="rect">
            <a:avLst/>
          </a:prstGeom>
          <a:effectLst>
            <a:outerShdw blurRad="63500" sx="102000" sy="102000" algn="ctr" rotWithShape="0">
              <a:prstClr val="black">
                <a:alpha val="16000"/>
              </a:prstClr>
            </a:outerShdw>
          </a:effectLst>
        </p:spPr>
      </p:pic>
      <p:pic>
        <p:nvPicPr>
          <p:cNvPr id="12"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73627" y="7164352"/>
            <a:ext cx="9145016" cy="6083858"/>
          </a:xfrm>
          <a:prstGeom prst="rect">
            <a:avLst/>
          </a:prstGeom>
        </p:spPr>
      </p:pic>
      <p:sp>
        <p:nvSpPr>
          <p:cNvPr id="13" name="TextBox 12"/>
          <p:cNvSpPr txBox="1"/>
          <p:nvPr/>
        </p:nvSpPr>
        <p:spPr>
          <a:xfrm>
            <a:off x="1390800" y="13269875"/>
            <a:ext cx="5584349"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6" name="矩形 9"/>
          <p:cNvSpPr/>
          <p:nvPr/>
        </p:nvSpPr>
        <p:spPr>
          <a:xfrm>
            <a:off x="3642382" y="3538500"/>
            <a:ext cx="379893" cy="1000572"/>
          </a:xfrm>
          <a:prstGeom prst="rect">
            <a:avLst/>
          </a:prstGeom>
        </p:spPr>
        <p:txBody>
          <a:bodyPr wrap="square">
            <a:spAutoFit/>
          </a:bodyPr>
          <a:lstStyle/>
          <a:p>
            <a:pPr lvl="0"/>
            <a:endParaRPr lang="zh-CN" altLang="en-US" dirty="0">
              <a:latin typeface="Tahoma" panose="020B0604030504040204" pitchFamily="34" charset="0"/>
              <a:cs typeface="Tahoma" panose="020B0604030504040204" pitchFamily="34" charset="0"/>
            </a:endParaRPr>
          </a:p>
        </p:txBody>
      </p:sp>
      <p:sp>
        <p:nvSpPr>
          <p:cNvPr id="17" name="矩形 11"/>
          <p:cNvSpPr/>
          <p:nvPr/>
        </p:nvSpPr>
        <p:spPr>
          <a:xfrm>
            <a:off x="13726408" y="13373471"/>
            <a:ext cx="2769210" cy="307777"/>
          </a:xfrm>
          <a:prstGeom prst="rect">
            <a:avLst/>
          </a:prstGeom>
        </p:spPr>
        <p:txBody>
          <a:bodyPr wrap="squar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8" name="矩形 12"/>
          <p:cNvSpPr/>
          <p:nvPr/>
        </p:nvSpPr>
        <p:spPr>
          <a:xfrm>
            <a:off x="2974976" y="7490491"/>
            <a:ext cx="3499983" cy="307777"/>
          </a:xfrm>
          <a:prstGeom prst="rect">
            <a:avLst/>
          </a:prstGeom>
        </p:spPr>
        <p:txBody>
          <a:bodyPr wrap="squar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9" name="矩形 13"/>
          <p:cNvSpPr/>
          <p:nvPr/>
        </p:nvSpPr>
        <p:spPr>
          <a:xfrm>
            <a:off x="13727540" y="6858000"/>
            <a:ext cx="2351079" cy="307777"/>
          </a:xfrm>
          <a:prstGeom prst="rect">
            <a:avLst/>
          </a:prstGeom>
        </p:spPr>
        <p:txBody>
          <a:bodyPr wrap="squar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396732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7099321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3799</Words>
  <Application>Microsoft Office PowerPoint</Application>
  <PresentationFormat>自定义</PresentationFormat>
  <Paragraphs>389</Paragraphs>
  <Slides>44</Slides>
  <Notes>41</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微软用户</cp:lastModifiedBy>
  <cp:revision>1071</cp:revision>
  <dcterms:created xsi:type="dcterms:W3CDTF">2022-01-10T02:34:09Z</dcterms:created>
  <dcterms:modified xsi:type="dcterms:W3CDTF">2022-07-01T05:04:58Z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